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33"/>
  </p:notesMasterIdLst>
  <p:sldIdLst>
    <p:sldId id="258" r:id="rId2"/>
    <p:sldId id="259" r:id="rId3"/>
    <p:sldId id="270" r:id="rId4"/>
    <p:sldId id="271" r:id="rId5"/>
    <p:sldId id="290" r:id="rId6"/>
    <p:sldId id="288" r:id="rId7"/>
    <p:sldId id="265" r:id="rId8"/>
    <p:sldId id="289" r:id="rId9"/>
    <p:sldId id="256" r:id="rId10"/>
    <p:sldId id="300" r:id="rId11"/>
    <p:sldId id="312" r:id="rId12"/>
    <p:sldId id="314" r:id="rId13"/>
    <p:sldId id="315" r:id="rId14"/>
    <p:sldId id="316" r:id="rId15"/>
    <p:sldId id="317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06" r:id="rId25"/>
    <p:sldId id="307" r:id="rId26"/>
    <p:sldId id="308" r:id="rId27"/>
    <p:sldId id="328" r:id="rId28"/>
    <p:sldId id="310" r:id="rId29"/>
    <p:sldId id="318" r:id="rId30"/>
    <p:sldId id="279" r:id="rId31"/>
    <p:sldId id="32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FE4B"/>
    <a:srgbClr val="FF980D"/>
    <a:srgbClr val="F9FF2C"/>
    <a:srgbClr val="FFFF66"/>
    <a:srgbClr val="FF980A"/>
    <a:srgbClr val="FF1565"/>
    <a:srgbClr val="FF9710"/>
    <a:srgbClr val="357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647D2F-69A5-4820-8DD8-1DB44B41AA93}">
  <a:tblStyle styleId="{CE647D2F-69A5-4820-8DD8-1DB44B41AA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59122" autoAdjust="0"/>
  </p:normalViewPr>
  <p:slideViewPr>
    <p:cSldViewPr snapToGrid="0">
      <p:cViewPr varScale="1">
        <p:scale>
          <a:sx n="93" d="100"/>
          <a:sy n="93" d="100"/>
        </p:scale>
        <p:origin x="21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0400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Introductions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585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explanation of what done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</a:t>
            </a:r>
            <a:r>
              <a:rPr lang="en-US" baseline="0" dirty="0"/>
              <a:t> </a:t>
            </a:r>
            <a:r>
              <a:rPr lang="en-US" baseline="0" dirty="0" err="1"/>
              <a:t>github</a:t>
            </a:r>
            <a:r>
              <a:rPr lang="en-US" baseline="0" dirty="0"/>
              <a:t> </a:t>
            </a:r>
            <a:r>
              <a:rPr lang="en-US" baseline="0" dirty="0" err="1"/>
              <a:t>javascript</a:t>
            </a:r>
            <a:r>
              <a:rPr lang="en-US" baseline="0" dirty="0"/>
              <a:t> project to build our mockup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Initially survey groups submit their own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End goal Algorithm or even AI to generate questions and get answers from the NDM tables – by bringing in the data, for example via the </a:t>
            </a:r>
            <a:r>
              <a:rPr lang="en-US" baseline="0" dirty="0" err="1"/>
              <a:t>StatCan</a:t>
            </a:r>
            <a:r>
              <a:rPr lang="en-US" baseline="0" dirty="0"/>
              <a:t> API, and automatically analyzing it to determine </a:t>
            </a:r>
            <a:r>
              <a:rPr lang="en-US" baseline="0" dirty="0" err="1"/>
              <a:t>eg</a:t>
            </a:r>
            <a:r>
              <a:rPr lang="en-US" baseline="0" dirty="0"/>
              <a:t> highest number of imports of a given commodity and use that to determine the answer, and can also find incorrect answers from the same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Can also use algorithm, machine learning to tailor questions based on user responses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Tailor questions based on user input of location, age,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Potential collaboration with other government agencies for Qs and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</a:t>
            </a:r>
            <a:r>
              <a:rPr lang="en-US" baseline="0" dirty="0"/>
              <a:t> collect demographic information and potential to collect other information during gameplay (i.e. what categories people don’t know about)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-ex. No one knows about trade – build a bigger public presence with </a:t>
            </a:r>
            <a:r>
              <a:rPr lang="en-US" baseline="0" dirty="0" err="1"/>
              <a:t>infographs</a:t>
            </a:r>
            <a:r>
              <a:rPr lang="en-US" baseline="0" dirty="0"/>
              <a:t> and media outreach when learning this.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8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432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70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293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29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105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626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2289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433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40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we are trying</a:t>
            </a:r>
            <a:r>
              <a:rPr lang="en-US" baseline="0" dirty="0"/>
              <a:t> to solve</a:t>
            </a:r>
          </a:p>
          <a:p>
            <a:endParaRPr lang="en-CA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CA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your game or gamified procedure benefit and engage with Canadians?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General public doesn’t know what we do/have. Limited visibility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If they don’t know why it is important then they are less likely to respond (decreased response rates across the department)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757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Aka game crashes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483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885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752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-if collecting</a:t>
            </a:r>
            <a:r>
              <a:rPr lang="en-CA" baseline="0" dirty="0"/>
              <a:t> data then the response database that collects user response data needs to be adequately secure to </a:t>
            </a:r>
            <a:r>
              <a:rPr lang="en-CA" baseline="0" dirty="0" err="1"/>
              <a:t>statcan</a:t>
            </a:r>
            <a:r>
              <a:rPr lang="en-CA" baseline="0" dirty="0"/>
              <a:t> standards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391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543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</a:t>
            </a:r>
            <a:r>
              <a:rPr lang="en-US"/>
              <a:t>different approach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564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</a:t>
            </a:r>
            <a:r>
              <a:rPr lang="en-US"/>
              <a:t>different approach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47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161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944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a different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85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Mention a lot of this might be from industry viewers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267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9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Again discuss the fact that a lot of our data is from industry for industry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17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we are trying</a:t>
            </a:r>
            <a:r>
              <a:rPr lang="en-US" baseline="0" dirty="0"/>
              <a:t> to solve</a:t>
            </a:r>
          </a:p>
          <a:p>
            <a:endParaRPr lang="en-CA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CA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your game or gamified procedure benefit and engage with Canadians?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705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Use </a:t>
            </a:r>
            <a:r>
              <a:rPr lang="en-US" dirty="0" err="1"/>
              <a:t>StatCan</a:t>
            </a:r>
            <a:r>
              <a:rPr lang="en-US" dirty="0"/>
              <a:t> data for family fun and educating children</a:t>
            </a:r>
            <a:r>
              <a:rPr lang="en-US" baseline="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88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Use </a:t>
            </a:r>
            <a:r>
              <a:rPr lang="en-US" dirty="0" err="1"/>
              <a:t>Statcan</a:t>
            </a:r>
            <a:r>
              <a:rPr lang="en-US" dirty="0"/>
              <a:t> Data </a:t>
            </a:r>
            <a:r>
              <a:rPr lang="en-US" baseline="0" dirty="0"/>
              <a:t>as teaching tool to help youth understand the important of a national statistics agency and the data produced.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Use</a:t>
            </a:r>
            <a:r>
              <a:rPr lang="en-US" baseline="0" dirty="0"/>
              <a:t> </a:t>
            </a:r>
            <a:r>
              <a:rPr lang="en-US" baseline="0" dirty="0" err="1"/>
              <a:t>StatCan</a:t>
            </a:r>
            <a:r>
              <a:rPr lang="en-US" baseline="0" dirty="0"/>
              <a:t> data as a learning tool </a:t>
            </a:r>
            <a:r>
              <a:rPr lang="en-US" dirty="0"/>
              <a:t>on airline in order to familiarize self with Canadian statistics. 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Mention O Canada prior to next slide – something about </a:t>
            </a:r>
            <a:r>
              <a:rPr lang="en-US" dirty="0" err="1"/>
              <a:t>Janly</a:t>
            </a:r>
            <a:r>
              <a:rPr lang="en-US" dirty="0"/>
              <a:t> learning the national anthem before the citizenship test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800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Name -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86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Blank small_outlin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TextBox 18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12633" y="4592797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03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Straight Connector 28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 userDrawn="1"/>
        </p:nvSpPr>
        <p:spPr>
          <a:xfrm>
            <a:off x="1535215" y="4531242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80D"/>
                </a:solidFill>
              </a:rPr>
              <a:t>Problem</a:t>
            </a:r>
            <a:endParaRPr lang="en-CA" sz="1600" dirty="0">
              <a:solidFill>
                <a:srgbClr val="FF980D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027909" y="45810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6312633" y="4581090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40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TextBox 2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027909" y="4577408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Solution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312633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932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TextBox 2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331990" y="4577408"/>
            <a:ext cx="1584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Implementation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290056" y="4576440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340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 preserve="1">
  <p:cSld name="1_Blank sm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TextBox 19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01919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498819" y="4571689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12633" y="4571689"/>
            <a:ext cx="14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Benefits</a:t>
            </a:r>
            <a:endParaRPr lang="en-CA" sz="1600" dirty="0">
              <a:solidFill>
                <a:srgbClr val="FF9710"/>
              </a:solidFill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933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base_foo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92797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1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proble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535215" y="4531242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80D"/>
                </a:solidFill>
              </a:rPr>
              <a:t>Problem</a:t>
            </a:r>
            <a:endParaRPr lang="en-CA" sz="1600" dirty="0">
              <a:solidFill>
                <a:srgbClr val="FF980D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716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4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solu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65702"/>
            <a:ext cx="1078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Solution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71689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74888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2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implem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324142" y="4571690"/>
            <a:ext cx="1584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Implementation</a:t>
            </a:r>
            <a:endParaRPr lang="en-CA" sz="1600" dirty="0">
              <a:solidFill>
                <a:srgbClr val="FF9710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21383" y="4571690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Benefits</a:t>
            </a:r>
            <a:endParaRPr lang="en-CA" dirty="0">
              <a:solidFill>
                <a:srgbClr val="357EB9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7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footer_benefi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535215" y="4571690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Problem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27909" y="4571691"/>
            <a:ext cx="107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Solution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03176" y="4581091"/>
            <a:ext cx="14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7EB9"/>
                </a:solidFill>
              </a:rPr>
              <a:t>Implementation</a:t>
            </a:r>
            <a:endParaRPr lang="en-CA" dirty="0">
              <a:solidFill>
                <a:srgbClr val="357EB9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12633" y="4571690"/>
            <a:ext cx="14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710"/>
                </a:solidFill>
              </a:rPr>
              <a:t>Benefits</a:t>
            </a:r>
            <a:endParaRPr lang="en-CA" sz="1600" dirty="0">
              <a:solidFill>
                <a:srgbClr val="FF9710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1535215" y="4976261"/>
            <a:ext cx="5577854" cy="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2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51" r:id="rId8"/>
    <p:sldLayoutId id="2147483653" r:id="rId9"/>
    <p:sldLayoutId id="2147483654" r:id="rId10"/>
    <p:sldLayoutId id="2147483656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57" r:id="rId17"/>
    <p:sldLayoutId id="2147483660" r:id="rId1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7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69739" y="1009784"/>
            <a:ext cx="4572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spcBef>
                <a:spcPts val="600"/>
              </a:spcBef>
              <a:buClr>
                <a:srgbClr val="1C4587"/>
              </a:buClr>
              <a:buSzPts val="2400"/>
            </a:pPr>
            <a:r>
              <a:rPr lang="en-CA" sz="2400" b="1" i="1" dirty="0">
                <a:solidFill>
                  <a:srgbClr val="FFFFFF"/>
                </a:solidFill>
                <a:latin typeface="Hind"/>
                <a:sym typeface="Hind"/>
              </a:rPr>
              <a:t>“Data scientists are involved with gathering data, massaging it into a tractable form, making it tell its story, and presenting that story to others.” </a:t>
            </a:r>
          </a:p>
          <a:p>
            <a:pPr lvl="0" algn="ctr">
              <a:spcBef>
                <a:spcPts val="600"/>
              </a:spcBef>
              <a:buClr>
                <a:srgbClr val="1C4587"/>
              </a:buClr>
              <a:buSzPts val="2400"/>
            </a:pPr>
            <a:r>
              <a:rPr lang="en-CA" sz="2000" b="1" i="1" dirty="0">
                <a:solidFill>
                  <a:srgbClr val="FFFFFF"/>
                </a:solidFill>
                <a:latin typeface="Hind"/>
                <a:sym typeface="Hind"/>
              </a:rPr>
              <a:t>– Mike </a:t>
            </a:r>
            <a:r>
              <a:rPr lang="en-CA" sz="2000" b="1" i="1" dirty="0" err="1">
                <a:solidFill>
                  <a:srgbClr val="FFFFFF"/>
                </a:solidFill>
                <a:latin typeface="Hind"/>
                <a:sym typeface="Hind"/>
              </a:rPr>
              <a:t>Loukides</a:t>
            </a:r>
            <a:r>
              <a:rPr lang="en-CA" sz="2000" b="1" i="1" dirty="0">
                <a:solidFill>
                  <a:srgbClr val="FFFFFF"/>
                </a:solidFill>
                <a:latin typeface="Hind"/>
                <a:sym typeface="Hind"/>
              </a:rPr>
              <a:t>, </a:t>
            </a:r>
          </a:p>
          <a:p>
            <a:pPr lvl="0" algn="ctr">
              <a:spcBef>
                <a:spcPts val="600"/>
              </a:spcBef>
              <a:buClr>
                <a:srgbClr val="1C4587"/>
              </a:buClr>
              <a:buSzPts val="2400"/>
            </a:pPr>
            <a:r>
              <a:rPr lang="en-CA" sz="2000" b="1" i="1" dirty="0">
                <a:solidFill>
                  <a:srgbClr val="FFFFFF"/>
                </a:solidFill>
                <a:latin typeface="Hind"/>
                <a:sym typeface="Hind"/>
              </a:rPr>
              <a:t>Editor, O’Reilly Media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71" y="889686"/>
            <a:ext cx="2534666" cy="3348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0921" y="2025418"/>
            <a:ext cx="2804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ind"/>
              </a:rPr>
              <a:t>Know Canada Mockup</a:t>
            </a:r>
            <a:endParaRPr lang="en-CA" sz="3200" dirty="0">
              <a:solidFill>
                <a:schemeClr val="bg1"/>
              </a:solidFill>
              <a:latin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18540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Troubleshooting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Identified Risks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534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9FF2C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F9FF2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663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171507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44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High</a:t>
            </a:r>
            <a:endParaRPr sz="2200" b="1" dirty="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171507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06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  <a:solidFill>
            <a:srgbClr val="0070C0"/>
          </a:solidFill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High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Injection Attack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171507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6" name="Google Shape;335;p31"/>
          <p:cNvGrpSpPr/>
          <p:nvPr/>
        </p:nvGrpSpPr>
        <p:grpSpPr>
          <a:xfrm rot="10800000" flipH="1">
            <a:off x="4690225" y="2193185"/>
            <a:ext cx="821730" cy="1111950"/>
            <a:chOff x="4171679" y="1802748"/>
            <a:chExt cx="821730" cy="1228760"/>
          </a:xfrm>
        </p:grpSpPr>
        <p:sp>
          <p:nvSpPr>
            <p:cNvPr id="17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45;p31"/>
          <p:cNvSpPr txBox="1"/>
          <p:nvPr/>
        </p:nvSpPr>
        <p:spPr>
          <a:xfrm>
            <a:off x="5677990" y="207637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Sanitize User Inputs</a:t>
            </a:r>
            <a:endParaRPr sz="22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24647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Public Perception</a:t>
            </a:r>
            <a:endParaRPr dirty="0"/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9FF2C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  <a:endParaRPr sz="2400" b="1" dirty="0">
              <a:solidFill>
                <a:srgbClr val="F9FF2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41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Risk – Public Perception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5062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095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Risk – Public Perception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5062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33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Risk – Public Perception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  <a:solidFill>
            <a:srgbClr val="0070C0"/>
          </a:solidFill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Intrusive/ Messaging 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33314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6" name="Google Shape;335;p31"/>
          <p:cNvGrpSpPr/>
          <p:nvPr/>
        </p:nvGrpSpPr>
        <p:grpSpPr>
          <a:xfrm rot="10800000" flipH="1">
            <a:off x="4690225" y="2193185"/>
            <a:ext cx="821730" cy="1111950"/>
            <a:chOff x="4171679" y="1802748"/>
            <a:chExt cx="821730" cy="1228760"/>
          </a:xfrm>
        </p:grpSpPr>
        <p:sp>
          <p:nvSpPr>
            <p:cNvPr id="17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45;p31"/>
          <p:cNvSpPr txBox="1"/>
          <p:nvPr/>
        </p:nvSpPr>
        <p:spPr>
          <a:xfrm>
            <a:off x="5657822" y="2128316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Explict Terms of Use</a:t>
            </a:r>
            <a:endParaRPr sz="22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69069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Canadians &amp; </a:t>
            </a:r>
            <a:br>
              <a:rPr lang="en-US" dirty="0"/>
            </a:br>
            <a:r>
              <a:rPr lang="en-US" dirty="0"/>
              <a:t>Data Literacy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Care?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System Failure</a:t>
            </a:r>
            <a:endParaRPr dirty="0"/>
          </a:p>
        </p:txBody>
      </p: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9FF2C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F9FF2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40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98749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94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lvl="0"/>
            <a:r>
              <a:rPr lang="en-CA" sz="22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346875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3" name="Google Shape;341;p31"/>
          <p:cNvGrpSpPr/>
          <p:nvPr/>
        </p:nvGrpSpPr>
        <p:grpSpPr>
          <a:xfrm rot="10800000" flipH="1">
            <a:off x="2345729" y="3363987"/>
            <a:ext cx="821730" cy="1112146"/>
            <a:chOff x="5808538" y="1803695"/>
            <a:chExt cx="821730" cy="1228977"/>
          </a:xfrm>
        </p:grpSpPr>
        <p:sp>
          <p:nvSpPr>
            <p:cNvPr id="14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345;p31">
            <a:extLst>
              <a:ext uri="{FF2B5EF4-FFF2-40B4-BE49-F238E27FC236}">
                <a16:creationId xmlns:a16="http://schemas.microsoft.com/office/drawing/2014/main" id="{18C8DD1D-51A3-48D3-A7CC-5103DCF8306E}"/>
              </a:ext>
            </a:extLst>
          </p:cNvPr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66040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73963" y="44330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– IT Security</a:t>
            </a:r>
            <a:endParaRPr dirty="0"/>
          </a:p>
        </p:txBody>
      </p:sp>
      <p:grpSp>
        <p:nvGrpSpPr>
          <p:cNvPr id="338" name="Google Shape;338;p31"/>
          <p:cNvGrpSpPr/>
          <p:nvPr/>
        </p:nvGrpSpPr>
        <p:grpSpPr>
          <a:xfrm rot="10800000" flipH="1">
            <a:off x="2345760" y="3421953"/>
            <a:ext cx="821730" cy="1112040"/>
            <a:chOff x="1972825" y="1803752"/>
            <a:chExt cx="821730" cy="1228859"/>
          </a:xfrm>
          <a:solidFill>
            <a:srgbClr val="0070C0"/>
          </a:solidFill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2345730" y="1389057"/>
            <a:ext cx="821730" cy="1112146"/>
            <a:chOff x="5808538" y="1803695"/>
            <a:chExt cx="821730" cy="1228977"/>
          </a:xfrm>
          <a:solidFill>
            <a:srgbClr val="0070C0"/>
          </a:solidFill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3269199" y="3311775"/>
            <a:ext cx="1679552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Potential: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Low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66376" y="1309478"/>
            <a:ext cx="1257784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Risk: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Medium</a:t>
            </a:r>
            <a:endParaRPr sz="22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6" name="Google Shape;335;p31"/>
          <p:cNvGrpSpPr/>
          <p:nvPr/>
        </p:nvGrpSpPr>
        <p:grpSpPr>
          <a:xfrm rot="10800000" flipH="1">
            <a:off x="4690225" y="2193185"/>
            <a:ext cx="821730" cy="1111950"/>
            <a:chOff x="4171679" y="1802748"/>
            <a:chExt cx="821730" cy="1228760"/>
          </a:xfrm>
        </p:grpSpPr>
        <p:sp>
          <p:nvSpPr>
            <p:cNvPr id="17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45;p31"/>
          <p:cNvSpPr txBox="1"/>
          <p:nvPr/>
        </p:nvSpPr>
        <p:spPr>
          <a:xfrm>
            <a:off x="5677990" y="2076375"/>
            <a:ext cx="1939718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Cloud Based Game</a:t>
            </a:r>
            <a:endParaRPr sz="22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" name="Google Shape;345;p31">
            <a:extLst>
              <a:ext uri="{FF2B5EF4-FFF2-40B4-BE49-F238E27FC236}">
                <a16:creationId xmlns:a16="http://schemas.microsoft.com/office/drawing/2014/main" id="{A860FB6A-E177-47C6-8BC3-C6F1A7D1DCA5}"/>
              </a:ext>
            </a:extLst>
          </p:cNvPr>
          <p:cNvSpPr txBox="1"/>
          <p:nvPr/>
        </p:nvSpPr>
        <p:spPr>
          <a:xfrm>
            <a:off x="237154" y="2069735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70C0"/>
                </a:solidFill>
                <a:latin typeface="Hind"/>
                <a:ea typeface="Hind"/>
                <a:cs typeface="Hind"/>
                <a:sym typeface="Hind"/>
              </a:rPr>
              <a:t>User Overload</a:t>
            </a:r>
            <a:endParaRPr sz="2400" b="1" dirty="0">
              <a:solidFill>
                <a:srgbClr val="0070C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45805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475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5" y="959596"/>
            <a:ext cx="6375513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0150" lvl="2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" sz="2000" b="1" dirty="0">
                <a:solidFill>
                  <a:srgbClr val="FF980A"/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648" y="2468753"/>
            <a:ext cx="3585200" cy="1872585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251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5" y="959596"/>
            <a:ext cx="6375513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  <a:endParaRPr lang="en-CA" b="1" dirty="0">
              <a:solidFill>
                <a:schemeClr val="bg1">
                  <a:lumMod val="85000"/>
                </a:schemeClr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D"/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286897" y="3016600"/>
            <a:ext cx="427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ind"/>
              </a:rPr>
              <a:t>Demographic Information</a:t>
            </a:r>
          </a:p>
          <a:p>
            <a:r>
              <a:rPr lang="en-US" sz="2400" b="1" dirty="0">
                <a:solidFill>
                  <a:schemeClr val="bg1"/>
                </a:solidFill>
                <a:latin typeface="Hind"/>
              </a:rPr>
              <a:t>Categorical Analysis</a:t>
            </a:r>
          </a:p>
          <a:p>
            <a:endParaRPr lang="en-CA" sz="2400" dirty="0">
              <a:solidFill>
                <a:schemeClr val="bg1"/>
              </a:solidFill>
              <a:latin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66642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A"/>
                </a:solidFill>
              </a:rPr>
              <a:t>Modular</a:t>
            </a:r>
            <a:r>
              <a:rPr lang="en-CA" sz="2000" dirty="0">
                <a:solidFill>
                  <a:srgbClr val="FF980A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17" y="2176901"/>
            <a:ext cx="3105596" cy="2236969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264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A"/>
                </a:solidFill>
              </a:rPr>
              <a:t>Interdepartmental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F7C5D3-01C9-418F-8BFE-6496EEEEF96E}"/>
              </a:ext>
            </a:extLst>
          </p:cNvPr>
          <p:cNvGrpSpPr/>
          <p:nvPr/>
        </p:nvGrpSpPr>
        <p:grpSpPr>
          <a:xfrm>
            <a:off x="3645110" y="2012895"/>
            <a:ext cx="3894766" cy="2799730"/>
            <a:chOff x="3645110" y="2012895"/>
            <a:chExt cx="3894766" cy="279973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3E4920-29EE-4C78-BDA2-A5D8E5090AA6}"/>
                </a:ext>
              </a:extLst>
            </p:cNvPr>
            <p:cNvGrpSpPr/>
            <p:nvPr/>
          </p:nvGrpSpPr>
          <p:grpSpPr>
            <a:xfrm>
              <a:off x="3645110" y="2012895"/>
              <a:ext cx="3720780" cy="2799730"/>
              <a:chOff x="3532095" y="2172325"/>
              <a:chExt cx="3720780" cy="279973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AD878F2-28E1-4AFF-9C0F-23B750A084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484" y="3167911"/>
                <a:ext cx="1758369" cy="111783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DD1F9D7-A577-4DC0-9EAE-8F0E20EFE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8786" y="2462266"/>
                <a:ext cx="231068" cy="182347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C7FAE56-CD9B-494B-B8E5-1E7CE383D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055" y="4285744"/>
                <a:ext cx="2014798" cy="15734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6FBCBFE-3CC8-493F-894B-D1B5E41CA2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09081" y="2462266"/>
                <a:ext cx="1779705" cy="198082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9DDBF9A-B0BE-45B4-8FF9-FB3453F4A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1484" y="3119404"/>
                <a:ext cx="2168978" cy="4850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6B4594F-5D87-4468-AD85-A80A5C44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2095" y="2632009"/>
                <a:ext cx="1262922" cy="757108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4553CB5-CA7D-4EDB-9BD2-656C13B4B579}"/>
                  </a:ext>
                </a:extLst>
              </p:cNvPr>
              <p:cNvSpPr/>
              <p:nvPr/>
            </p:nvSpPr>
            <p:spPr>
              <a:xfrm>
                <a:off x="6675563" y="2844108"/>
                <a:ext cx="405777" cy="463351"/>
              </a:xfrm>
              <a:prstGeom prst="ellipse">
                <a:avLst/>
              </a:prstGeom>
              <a:solidFill>
                <a:srgbClr val="FF980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05FBA2-B066-4D1B-A112-C67F48BC7A15}"/>
                  </a:ext>
                </a:extLst>
              </p:cNvPr>
              <p:cNvSpPr/>
              <p:nvPr/>
            </p:nvSpPr>
            <p:spPr>
              <a:xfrm>
                <a:off x="4064729" y="4211415"/>
                <a:ext cx="405777" cy="463351"/>
              </a:xfrm>
              <a:prstGeom prst="ellipse">
                <a:avLst/>
              </a:prstGeom>
              <a:solidFill>
                <a:srgbClr val="65FE4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23F55D-CFA9-4FAB-A35F-DEF4A4334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1097" y="2172325"/>
                <a:ext cx="967295" cy="579882"/>
              </a:xfrm>
              <a:prstGeom prst="rect">
                <a:avLst/>
              </a:prstGeom>
            </p:spPr>
          </p:pic>
          <p:pic>
            <p:nvPicPr>
              <p:cNvPr id="2050" name="Picture 2" descr="Image result for health canada">
                <a:extLst>
                  <a:ext uri="{FF2B5EF4-FFF2-40B4-BE49-F238E27FC236}">
                    <a16:creationId xmlns:a16="http://schemas.microsoft.com/office/drawing/2014/main" id="{389DEE1C-1C26-4A05-A0DC-A159248633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8937" y="3901509"/>
                <a:ext cx="1070546" cy="107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Image result for government of canada">
                <a:extLst>
                  <a:ext uri="{FF2B5EF4-FFF2-40B4-BE49-F238E27FC236}">
                    <a16:creationId xmlns:a16="http://schemas.microsoft.com/office/drawing/2014/main" id="{604528D3-7181-4B5B-89E1-234BCB3F0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5726" y="2803184"/>
                <a:ext cx="827149" cy="620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A867E8-5E18-4C7A-BDA9-261110B2A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0796" y="4097689"/>
              <a:ext cx="1599080" cy="67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836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100" y="17144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</a:t>
            </a:r>
            <a:r>
              <a:rPr lang="en" dirty="0"/>
              <a:t> to StatsCan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754336" y="959596"/>
            <a:ext cx="6400226" cy="274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</a:rPr>
              <a:t>Data Literacy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Response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Modular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Interdepartmental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CA" sz="2000" b="1" dirty="0">
                <a:solidFill>
                  <a:srgbClr val="FF980A"/>
                </a:solidFill>
              </a:rPr>
              <a:t>Cost Recovery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42" y="1505666"/>
            <a:ext cx="2379458" cy="3137653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36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33CCCC"/>
                </a:solidFill>
              </a:rPr>
              <a:t>11,132,923</a:t>
            </a:r>
            <a:endParaRPr sz="9600" dirty="0">
              <a:solidFill>
                <a:srgbClr val="6699FF"/>
              </a:solidFill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687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Website visits to statcan.gc.ca</a:t>
            </a:r>
            <a:endParaRPr dirty="0"/>
          </a:p>
        </p:txBody>
      </p:sp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FF33"/>
                </a:solidFill>
              </a:rPr>
              <a:t>Any questions?</a:t>
            </a:r>
            <a:endParaRPr b="1" dirty="0">
              <a:solidFill>
                <a:srgbClr val="66FF33"/>
              </a:solidFill>
            </a:endParaRPr>
          </a:p>
        </p:txBody>
      </p:sp>
      <p:pic>
        <p:nvPicPr>
          <p:cNvPr id="405" name="Google Shape;405;p38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7F60B-A34D-4568-8D09-CCE984621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B77E11-895D-46C5-88DF-C81F7AE09CF6}"/>
              </a:ext>
            </a:extLst>
          </p:cNvPr>
          <p:cNvGrpSpPr/>
          <p:nvPr/>
        </p:nvGrpSpPr>
        <p:grpSpPr>
          <a:xfrm>
            <a:off x="2701140" y="2097025"/>
            <a:ext cx="2240730" cy="1601672"/>
            <a:chOff x="235342" y="-142742"/>
            <a:chExt cx="7809002" cy="443905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81D1241-F158-4A5F-934F-3FF4FBAC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-142742"/>
              <a:ext cx="2057294" cy="102864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02A779-E29E-4C50-A147-BC22C9D02131}"/>
                </a:ext>
              </a:extLst>
            </p:cNvPr>
            <p:cNvGrpSpPr/>
            <p:nvPr/>
          </p:nvGrpSpPr>
          <p:grpSpPr>
            <a:xfrm>
              <a:off x="235342" y="371582"/>
              <a:ext cx="7809002" cy="3924729"/>
              <a:chOff x="235342" y="371582"/>
              <a:chExt cx="7809002" cy="392472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293BCA2-79E3-4ADA-9A97-A872B099C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4701" y="1623317"/>
                <a:ext cx="3739793" cy="19829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F2180B3-ACDD-460F-9740-66786D9B7E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3047" y="371582"/>
                <a:ext cx="491447" cy="323464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E5AFA81-7702-4ED4-825B-9568994598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9315" y="3606229"/>
                <a:ext cx="4285179" cy="2791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254A884-15AC-44A2-BEA8-27478BE40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7876" y="371582"/>
                <a:ext cx="3785171" cy="351376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3B3FF24-854D-4BD9-94C7-AD6803EA15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4701" y="1537271"/>
                <a:ext cx="4613097" cy="8604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D22D07B-2B24-45AE-ABCC-4B7C0ED87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342" y="672688"/>
                <a:ext cx="2686050" cy="134302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C4F05E8-CE55-4534-A85B-BC6488378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8294" y="3272640"/>
                <a:ext cx="2686050" cy="946293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B684D0-794F-451B-B69A-A64CA63C2CC5}"/>
                  </a:ext>
                </a:extLst>
              </p:cNvPr>
              <p:cNvSpPr/>
              <p:nvPr/>
            </p:nvSpPr>
            <p:spPr>
              <a:xfrm>
                <a:off x="6921036" y="1048927"/>
                <a:ext cx="863029" cy="821933"/>
              </a:xfrm>
              <a:prstGeom prst="ellipse">
                <a:avLst/>
              </a:prstGeom>
              <a:solidFill>
                <a:srgbClr val="FF980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53CC315-A799-476D-ACAF-E43923BB4C21}"/>
                  </a:ext>
                </a:extLst>
              </p:cNvPr>
              <p:cNvSpPr/>
              <p:nvPr/>
            </p:nvSpPr>
            <p:spPr>
              <a:xfrm>
                <a:off x="1368176" y="3474378"/>
                <a:ext cx="863029" cy="821933"/>
              </a:xfrm>
              <a:prstGeom prst="ellipse">
                <a:avLst/>
              </a:prstGeom>
              <a:solidFill>
                <a:srgbClr val="65FE4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58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ctrTitle" idx="4294967295"/>
          </p:nvPr>
        </p:nvSpPr>
        <p:spPr>
          <a:xfrm>
            <a:off x="1371599" y="952800"/>
            <a:ext cx="7185176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CC00"/>
                </a:solidFill>
              </a:rPr>
              <a:t>68,620 </a:t>
            </a:r>
            <a:r>
              <a:rPr lang="en-US" sz="4800" dirty="0">
                <a:solidFill>
                  <a:srgbClr val="FFCC00"/>
                </a:solidFill>
              </a:rPr>
              <a:t>publications</a:t>
            </a:r>
            <a:endParaRPr sz="4000" dirty="0">
              <a:solidFill>
                <a:srgbClr val="FFCC00"/>
              </a:solidFill>
            </a:endParaRPr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1487508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Available to Canadians</a:t>
            </a:r>
            <a:endParaRPr sz="18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3581693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0066"/>
                </a:solidFill>
              </a:rPr>
              <a:t>157 </a:t>
            </a:r>
            <a:r>
              <a:rPr lang="en-CA" sz="4800" dirty="0">
                <a:solidFill>
                  <a:srgbClr val="FF0066"/>
                </a:solidFill>
              </a:rPr>
              <a:t>surveys</a:t>
            </a:r>
            <a:endParaRPr sz="7200" dirty="0">
              <a:solidFill>
                <a:srgbClr val="FF0066"/>
              </a:solidFill>
            </a:endParaRPr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4116401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800" dirty="0"/>
              <a:t>I</a:t>
            </a:r>
            <a:r>
              <a:rPr lang="en" sz="1800" dirty="0"/>
              <a:t>n collection currently</a:t>
            </a:r>
            <a:endParaRPr sz="1800" dirty="0"/>
          </a:p>
        </p:txBody>
      </p:sp>
      <p:sp>
        <p:nvSpPr>
          <p:cNvPr id="327" name="Google Shape;327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2267247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6600"/>
                </a:solidFill>
              </a:rPr>
              <a:t>1,221</a:t>
            </a:r>
            <a:r>
              <a:rPr lang="en" sz="4800" dirty="0">
                <a:solidFill>
                  <a:srgbClr val="FF6600"/>
                </a:solidFill>
              </a:rPr>
              <a:t> </a:t>
            </a:r>
            <a:r>
              <a:rPr lang="en-CA" sz="4800" dirty="0" err="1">
                <a:solidFill>
                  <a:srgbClr val="FF6600"/>
                </a:solidFill>
              </a:rPr>
              <a:t>Dailys</a:t>
            </a:r>
            <a:endParaRPr sz="4800" dirty="0">
              <a:solidFill>
                <a:srgbClr val="FF6600"/>
              </a:solidFill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2801955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Released in 2018</a:t>
            </a:r>
            <a:endParaRPr sz="1800"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Stories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Care?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58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374000" y="2145227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Janice &amp; Dean</a:t>
            </a:r>
            <a:endParaRPr dirty="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374000" y="3711502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Family in Halifax, NS</a:t>
            </a:r>
            <a:endParaRPr sz="1400" dirty="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2" y="554930"/>
            <a:ext cx="3585200" cy="2688900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15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539004" y="2200229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Harpreet</a:t>
            </a:r>
            <a:endParaRPr dirty="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539004" y="3749125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Teacher in Toronto, ON</a:t>
            </a:r>
            <a:endParaRPr sz="1400" dirty="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0" y="436423"/>
            <a:ext cx="3904500" cy="2430327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539004" y="2200229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Janly</a:t>
            </a:r>
            <a:endParaRPr dirty="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539004" y="3749125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Dutch Farmer</a:t>
            </a:r>
            <a:endParaRPr sz="1400" dirty="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5" y="436423"/>
            <a:ext cx="3645490" cy="2430327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73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Know Canada!</a:t>
            </a:r>
            <a:endParaRPr sz="5400" dirty="0"/>
          </a:p>
        </p:txBody>
      </p:sp>
      <p:sp>
        <p:nvSpPr>
          <p:cNvPr id="14" name="Google Shape;240;p21">
            <a:extLst>
              <a:ext uri="{FF2B5EF4-FFF2-40B4-BE49-F238E27FC236}">
                <a16:creationId xmlns:a16="http://schemas.microsoft.com/office/drawing/2014/main" id="{F94156D7-D495-4263-857B-E6B4CA8D5053}"/>
              </a:ext>
            </a:extLst>
          </p:cNvPr>
          <p:cNvSpPr/>
          <p:nvPr/>
        </p:nvSpPr>
        <p:spPr>
          <a:xfrm>
            <a:off x="4434189" y="558684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241;p21">
            <a:extLst>
              <a:ext uri="{FF2B5EF4-FFF2-40B4-BE49-F238E27FC236}">
                <a16:creationId xmlns:a16="http://schemas.microsoft.com/office/drawing/2014/main" id="{43D3879A-04C5-4230-AC1A-E26EECA139AB}"/>
              </a:ext>
            </a:extLst>
          </p:cNvPr>
          <p:cNvGrpSpPr/>
          <p:nvPr/>
        </p:nvGrpSpPr>
        <p:grpSpPr>
          <a:xfrm>
            <a:off x="4792004" y="329011"/>
            <a:ext cx="1333298" cy="1333379"/>
            <a:chOff x="6654650" y="3665275"/>
            <a:chExt cx="409100" cy="409125"/>
          </a:xfrm>
        </p:grpSpPr>
        <p:sp>
          <p:nvSpPr>
            <p:cNvPr id="16" name="Google Shape;242;p21">
              <a:extLst>
                <a:ext uri="{FF2B5EF4-FFF2-40B4-BE49-F238E27FC236}">
                  <a16:creationId xmlns:a16="http://schemas.microsoft.com/office/drawing/2014/main" id="{B0F6FD89-FCD1-4404-A15A-938D10B0F988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;p21">
              <a:extLst>
                <a:ext uri="{FF2B5EF4-FFF2-40B4-BE49-F238E27FC236}">
                  <a16:creationId xmlns:a16="http://schemas.microsoft.com/office/drawing/2014/main" id="{251C8030-64C4-4275-8B5D-7CB6556C307A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44;p21">
            <a:extLst>
              <a:ext uri="{FF2B5EF4-FFF2-40B4-BE49-F238E27FC236}">
                <a16:creationId xmlns:a16="http://schemas.microsoft.com/office/drawing/2014/main" id="{54513404-36AB-4851-87A1-40E79FB8D5C5}"/>
              </a:ext>
            </a:extLst>
          </p:cNvPr>
          <p:cNvGrpSpPr/>
          <p:nvPr/>
        </p:nvGrpSpPr>
        <p:grpSpPr>
          <a:xfrm>
            <a:off x="3950029" y="1391844"/>
            <a:ext cx="484172" cy="484200"/>
            <a:chOff x="570875" y="4322250"/>
            <a:chExt cx="443300" cy="443325"/>
          </a:xfrm>
        </p:grpSpPr>
        <p:sp>
          <p:nvSpPr>
            <p:cNvPr id="19" name="Google Shape;245;p21">
              <a:extLst>
                <a:ext uri="{FF2B5EF4-FFF2-40B4-BE49-F238E27FC236}">
                  <a16:creationId xmlns:a16="http://schemas.microsoft.com/office/drawing/2014/main" id="{B042F3F1-0E89-48A6-A4F4-EBCB0C585E14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6;p21">
              <a:extLst>
                <a:ext uri="{FF2B5EF4-FFF2-40B4-BE49-F238E27FC236}">
                  <a16:creationId xmlns:a16="http://schemas.microsoft.com/office/drawing/2014/main" id="{F9EC37A2-3D85-4EB3-A160-C2B24381ABF7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7;p21">
              <a:extLst>
                <a:ext uri="{FF2B5EF4-FFF2-40B4-BE49-F238E27FC236}">
                  <a16:creationId xmlns:a16="http://schemas.microsoft.com/office/drawing/2014/main" id="{E3777393-46CF-4C57-BF5F-2B8AD458C6E7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8;p21">
              <a:extLst>
                <a:ext uri="{FF2B5EF4-FFF2-40B4-BE49-F238E27FC236}">
                  <a16:creationId xmlns:a16="http://schemas.microsoft.com/office/drawing/2014/main" id="{FF03DF83-AF3F-46A5-80B6-0FB0CF4D2CD6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49;p21">
            <a:extLst>
              <a:ext uri="{FF2B5EF4-FFF2-40B4-BE49-F238E27FC236}">
                <a16:creationId xmlns:a16="http://schemas.microsoft.com/office/drawing/2014/main" id="{09F81C98-A187-4BFC-8ACB-E4A1D8C145C9}"/>
              </a:ext>
            </a:extLst>
          </p:cNvPr>
          <p:cNvSpPr/>
          <p:nvPr/>
        </p:nvSpPr>
        <p:spPr>
          <a:xfrm rot="1892490">
            <a:off x="6189249" y="954079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0;p21">
            <a:extLst>
              <a:ext uri="{FF2B5EF4-FFF2-40B4-BE49-F238E27FC236}">
                <a16:creationId xmlns:a16="http://schemas.microsoft.com/office/drawing/2014/main" id="{05156E66-42D5-428C-AF2C-5739BACDEDBF}"/>
              </a:ext>
            </a:extLst>
          </p:cNvPr>
          <p:cNvSpPr/>
          <p:nvPr/>
        </p:nvSpPr>
        <p:spPr>
          <a:xfrm rot="-931596">
            <a:off x="5625638" y="1792132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02772A-469F-474F-9365-797DA15D7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204" b="75278" l="16500" r="8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004" y="506289"/>
            <a:ext cx="949952" cy="10259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940</Words>
  <Application>Microsoft Office PowerPoint</Application>
  <PresentationFormat>On-screen Show (16:9)</PresentationFormat>
  <Paragraphs>203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Hind</vt:lpstr>
      <vt:lpstr>Wingdings</vt:lpstr>
      <vt:lpstr>Dumaine</vt:lpstr>
      <vt:lpstr>PowerPoint Presentation</vt:lpstr>
      <vt:lpstr>Canadians &amp;  Data Literacy</vt:lpstr>
      <vt:lpstr>11,132,923</vt:lpstr>
      <vt:lpstr>68,620 publications</vt:lpstr>
      <vt:lpstr>User Stories</vt:lpstr>
      <vt:lpstr>Janice &amp; Dean</vt:lpstr>
      <vt:lpstr>Harpreet</vt:lpstr>
      <vt:lpstr>Janly</vt:lpstr>
      <vt:lpstr>Know Canada!</vt:lpstr>
      <vt:lpstr>PowerPoint Presentation</vt:lpstr>
      <vt:lpstr>Troubleshooting</vt:lpstr>
      <vt:lpstr>Risk – IT Security</vt:lpstr>
      <vt:lpstr>Risk – IT Security</vt:lpstr>
      <vt:lpstr>Risk – IT Security</vt:lpstr>
      <vt:lpstr>Risk – IT Security</vt:lpstr>
      <vt:lpstr>Risk – Public Perception</vt:lpstr>
      <vt:lpstr>Risk – Public Perception</vt:lpstr>
      <vt:lpstr>Risk – Public Perception</vt:lpstr>
      <vt:lpstr>Risk – Public Perception</vt:lpstr>
      <vt:lpstr>Risk – System Failure</vt:lpstr>
      <vt:lpstr>Risk – IT Security</vt:lpstr>
      <vt:lpstr>Risk – IT Security</vt:lpstr>
      <vt:lpstr>Risk – IT Security</vt:lpstr>
      <vt:lpstr>Value Proposition to StatsCan</vt:lpstr>
      <vt:lpstr>Value Proposition to StatsCan</vt:lpstr>
      <vt:lpstr>Value Proposition to StatsCan</vt:lpstr>
      <vt:lpstr>Value Proposition to StatsCan</vt:lpstr>
      <vt:lpstr>Value Proposition to StatsCan</vt:lpstr>
      <vt:lpstr>Value Proposition to StatsCan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Gameify Statistics Canada</dc:title>
  <dc:creator>Dougall Percival</dc:creator>
  <cp:lastModifiedBy>Dougall Percival</cp:lastModifiedBy>
  <cp:revision>273</cp:revision>
  <dcterms:modified xsi:type="dcterms:W3CDTF">2019-07-25T14:51:50Z</dcterms:modified>
</cp:coreProperties>
</file>